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1475AE6-493D-493B-991D-798928375E4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89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vwqR7lxhLV5n5YkriYsktVHFv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559a7e7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c1559a7e7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1559a7e7e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c1559a7e7e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1559a7e7e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c1559a7e7e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FBE82B0E-645E-F636-DA56-E6D31284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1559a7e7e_0_530:notes">
            <a:extLst>
              <a:ext uri="{FF2B5EF4-FFF2-40B4-BE49-F238E27FC236}">
                <a16:creationId xmlns:a16="http://schemas.microsoft.com/office/drawing/2014/main" id="{43D977E9-3C35-EFBB-5C01-C56F671D1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c1559a7e7e_0_530:notes">
            <a:extLst>
              <a:ext uri="{FF2B5EF4-FFF2-40B4-BE49-F238E27FC236}">
                <a16:creationId xmlns:a16="http://schemas.microsoft.com/office/drawing/2014/main" id="{3129B42E-04C3-FDAA-1A9F-35520C223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1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559a7e7e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c1559a7e7e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1559a7e7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c1559a7e7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1559a7e7e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c1559a7e7e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559a7e7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c1559a7e7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1559a7e7e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c1559a7e7e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1559a7e7e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2c1559a7e7e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559a7e7e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559a7e7e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559a7e7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c1559a7e7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1559a7e7e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c1559a7e7e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559a7e7e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c1559a7e7e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1559a7e7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c1559a7e7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1559a7e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c1559a7e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1559a7e7e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c1559a7e7e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1559a7e7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c1559a7e7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1559a7e7e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c1559a7e7e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1559a7e7e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c1559a7e7e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1559a7e7e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c1559a7e7e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1559a7e7e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c1559a7e7e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the difference between the squares in the middle rows.  One is good for ordinal and the other is good for categorical.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559a7e7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c1559a7e7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1559a7e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2c1559a7e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1559a7e7e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2c1559a7e7e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1559a7e7e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c1559a7e7e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1559a7e7e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c1559a7e7e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1559a7e7e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c1559a7e7e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1559a7e7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c1559a7e7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look at a table with 100 rows, can we summarize the information in our head?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look at one feature with 100 values, can we summarize that in our head?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559a7e7e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c1559a7e7e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1559a7e7e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c1559a7e7e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1559a7e7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c1559a7e7e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1559a7e7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c1559a7e7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559a7e7e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c1559a7e7e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1559a7e7e_0_3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1" name="Google Shape;101;g2c1559a7e7e_0_3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02" name="Google Shape;102;g2c1559a7e7e_0_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1559a7e7e_0_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g2c1559a7e7e_0_3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6" name="Google Shape;106;g2c1559a7e7e_0_3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559a7e7e_0_3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09" name="Google Shape;109;g2c1559a7e7e_0_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1559a7e7e_0_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g2c1559a7e7e_0_3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13" name="Google Shape;113;g2c1559a7e7e_0_3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14" name="Google Shape;114;g2c1559a7e7e_0_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559a7e7e_0_3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g2c1559a7e7e_0_3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559a7e7e_0_3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20" name="Google Shape;120;g2c1559a7e7e_0_3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21" name="Google Shape;121;g2c1559a7e7e_0_3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559a7e7e_0_3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24" name="Google Shape;124;g2c1559a7e7e_0_3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559a7e7e_0_3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27" name="Google Shape;127;g2c1559a7e7e_0_3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28" name="Google Shape;128;g2c1559a7e7e_0_3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129" name="Google Shape;129;g2c1559a7e7e_0_3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30" name="Google Shape;130;g2c1559a7e7e_0_3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1559a7e7e_0_3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dirty="0"/>
          </a:p>
        </p:txBody>
      </p:sp>
      <p:sp>
        <p:nvSpPr>
          <p:cNvPr id="133" name="Google Shape;133;g2c1559a7e7e_0_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559a7e7e_0_3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136" name="Google Shape;136;g2c1559a7e7e_0_3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37" name="Google Shape;137;g2c1559a7e7e_0_3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1559a7e7e_0_3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9" name="Google Shape;1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7" name="Google Shape;37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dirty="0"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1559a7e7e_0_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7" name="Google Shape;97;g2c1559a7e7e_0_3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8" name="Google Shape;98;g2c1559a7e7e_0_3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directory-of-visualization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www.data-to-viz.com/" TargetMode="External"/><Relationship Id="rId4" Type="http://schemas.openxmlformats.org/officeDocument/2006/relationships/hyperlink" Target="https://clauswilke.com/dataviz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c1559a7e7e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c1559a7e7e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1559a7e7e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1559a7e7e_0_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1559a7e7e_0_179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49" name="Google Shape;149;g2c1559a7e7e_0_179"/>
          <p:cNvSpPr txBox="1"/>
          <p:nvPr/>
        </p:nvSpPr>
        <p:spPr>
          <a:xfrm>
            <a:off x="6460575" y="4146575"/>
            <a:ext cx="26835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Steve Mitchell</a:t>
            </a:r>
            <a:endParaRPr sz="2400" b="0" i="0" u="none" strike="noStrike" cap="none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0" name="Google Shape;150;g2c1559a7e7e_0_179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Visualization</a:t>
            </a:r>
            <a:b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</a:b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Basics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559a7e7e_0_51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Amounts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31" name="Google Shape;231;g2c1559a7e7e_0_5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2" name="Google Shape;232;g2c1559a7e7e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1559a7e7e_0_512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Grouped bars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Stacked bars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Dot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Heatmaps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34" name="Google Shape;234;g2c1559a7e7e_0_5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1825" y="1168125"/>
            <a:ext cx="3657600" cy="268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c1559a7e7e_0_5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1825" y="1169337"/>
            <a:ext cx="3657600" cy="2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1559a7e7e_0_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1725" y="1168113"/>
            <a:ext cx="3657600" cy="209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559a7e7e_0_5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1725" y="1474126"/>
            <a:ext cx="3657600" cy="175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1559a7e7e_0_5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01729" y="1169325"/>
            <a:ext cx="3657601" cy="222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1559a7e7e_0_53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Distributions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44" name="Google Shape;244;g2c1559a7e7e_0_5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5" name="Google Shape;245;g2c1559a7e7e_0_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1559a7e7e_0_53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Histograms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Density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Box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47" name="Google Shape;247;g2c1559a7e7e_0_5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1717" y="1169336"/>
            <a:ext cx="3657600" cy="24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1559a7e7e_0_5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1825" y="1169324"/>
            <a:ext cx="3657600" cy="22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c1559a7e7e_0_5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5374" y="1169274"/>
            <a:ext cx="3493949" cy="349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20649C9-0CFC-ABBB-6CC2-9C5A1D77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1559a7e7e_0_530">
            <a:extLst>
              <a:ext uri="{FF2B5EF4-FFF2-40B4-BE49-F238E27FC236}">
                <a16:creationId xmlns:a16="http://schemas.microsoft.com/office/drawing/2014/main" id="{E839C8F1-3550-1692-5223-F73E36958450}"/>
              </a:ext>
            </a:extLst>
          </p:cNvPr>
          <p:cNvSpPr txBox="1"/>
          <p:nvPr/>
        </p:nvSpPr>
        <p:spPr>
          <a:xfrm>
            <a:off x="6172200" y="1352844"/>
            <a:ext cx="3022225" cy="112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Distributions</a:t>
            </a:r>
            <a:endParaRPr sz="32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44" name="Google Shape;244;g2c1559a7e7e_0_530">
            <a:extLst>
              <a:ext uri="{FF2B5EF4-FFF2-40B4-BE49-F238E27FC236}">
                <a16:creationId xmlns:a16="http://schemas.microsoft.com/office/drawing/2014/main" id="{94CB0CEC-3EFF-196A-158B-AF04CB6C57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45" name="Google Shape;245;g2c1559a7e7e_0_530">
            <a:extLst>
              <a:ext uri="{FF2B5EF4-FFF2-40B4-BE49-F238E27FC236}">
                <a16:creationId xmlns:a16="http://schemas.microsoft.com/office/drawing/2014/main" id="{CF824775-4E27-6D54-EA16-E184E7B4ED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oup of blue bars with black text&#10;&#10;Description automatically generated">
            <a:extLst>
              <a:ext uri="{FF2B5EF4-FFF2-40B4-BE49-F238E27FC236}">
                <a16:creationId xmlns:a16="http://schemas.microsoft.com/office/drawing/2014/main" id="{CA9CB457-28E6-D5A9-3A69-0542D73C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5" y="295835"/>
            <a:ext cx="5360387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1559a7e7e_0_545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Proportions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55" name="Google Shape;255;g2c1559a7e7e_0_5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56" name="Google Shape;256;g2c1559a7e7e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1559a7e7e_0_545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Mosaic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Tree maps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58" name="Google Shape;258;g2c1559a7e7e_0_5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3500" y="1169275"/>
            <a:ext cx="4195924" cy="2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hart of different colors&#10;&#10;Description automatically generated">
            <a:extLst>
              <a:ext uri="{FF2B5EF4-FFF2-40B4-BE49-F238E27FC236}">
                <a16:creationId xmlns:a16="http://schemas.microsoft.com/office/drawing/2014/main" id="{02909096-176A-EAC6-9DA7-FD2761AC9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99" y="1169276"/>
            <a:ext cx="4230676" cy="291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1559a7e7e_0_55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Relationships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65" name="Google Shape;265;g2c1559a7e7e_0_5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6" name="Google Shape;266;g2c1559a7e7e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c1559a7e7e_0_55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Scatter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Bubble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68" name="Google Shape;268;g2c1559a7e7e_0_5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2628" y="1169325"/>
            <a:ext cx="3756801" cy="37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different sizes of birds&#10;&#10;Description automatically generated">
            <a:extLst>
              <a:ext uri="{FF2B5EF4-FFF2-40B4-BE49-F238E27FC236}">
                <a16:creationId xmlns:a16="http://schemas.microsoft.com/office/drawing/2014/main" id="{9BDB7FEA-5961-72CA-DD04-6FC0E7E4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108" y="1595535"/>
            <a:ext cx="4218325" cy="1703659"/>
          </a:xfrm>
          <a:prstGeom prst="rect">
            <a:avLst/>
          </a:prstGeom>
        </p:spPr>
      </p:pic>
      <p:pic>
        <p:nvPicPr>
          <p:cNvPr id="5" name="Picture 4" descr="A diagram of different colors of circles&#10;&#10;Description automatically generated">
            <a:extLst>
              <a:ext uri="{FF2B5EF4-FFF2-40B4-BE49-F238E27FC236}">
                <a16:creationId xmlns:a16="http://schemas.microsoft.com/office/drawing/2014/main" id="{F7D5AD15-85E3-A075-277B-B15DFECBF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324" y="1214525"/>
            <a:ext cx="4330625" cy="333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1559a7e7e_0_593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Trends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75" name="Google Shape;275;g2c1559a7e7e_0_5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76" name="Google Shape;276;g2c1559a7e7e_0_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c1559a7e7e_0_593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Line plots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278" name="Google Shape;278;g2c1559a7e7e_0_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728" y="2022210"/>
            <a:ext cx="3914525" cy="24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c1559a7e7e_0_5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6728" y="2025125"/>
            <a:ext cx="3914525" cy="241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c1559a7e7e_0_5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2011" y="2025125"/>
            <a:ext cx="3919242" cy="2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1559a7e7e_0_56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Visualizing Geospatial Data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86" name="Google Shape;286;g2c1559a7e7e_0_5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87" name="Google Shape;287;g2c1559a7e7e_0_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1559a7e7e_0_569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Choropleth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Cartograms</a:t>
            </a:r>
          </a:p>
        </p:txBody>
      </p:sp>
      <p:pic>
        <p:nvPicPr>
          <p:cNvPr id="289" name="Google Shape;289;g2c1559a7e7e_0_5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0278" y="1169324"/>
            <a:ext cx="4409048" cy="2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c1559a7e7e_0_5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6375" y="1169325"/>
            <a:ext cx="3753050" cy="32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ap of united states&#10;&#10;Description automatically generated">
            <a:extLst>
              <a:ext uri="{FF2B5EF4-FFF2-40B4-BE49-F238E27FC236}">
                <a16:creationId xmlns:a16="http://schemas.microsoft.com/office/drawing/2014/main" id="{A81F3EAE-85FD-B49E-FE1A-B7F913B07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138" y="1031772"/>
            <a:ext cx="4399021" cy="3315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E9D14-7B8B-3CE2-9058-F9AC863C7AC5}"/>
              </a:ext>
            </a:extLst>
          </p:cNvPr>
          <p:cNvSpPr txBox="1"/>
          <p:nvPr/>
        </p:nvSpPr>
        <p:spPr>
          <a:xfrm>
            <a:off x="415125" y="3513434"/>
            <a:ext cx="3291168" cy="83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Stepped Statistical</a:t>
            </a:r>
          </a:p>
          <a:p>
            <a:pPr marL="10160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   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1559a7e7e_0_58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Multi-Panel Figures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96" name="Google Shape;296;g2c1559a7e7e_0_5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7" name="Google Shape;297;g2c1559a7e7e_0_5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36" y="1681805"/>
            <a:ext cx="4130375" cy="177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1559a7e7e_0_5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563" y="1305825"/>
            <a:ext cx="4284649" cy="28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1559a7e7e_0_61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Multi-Panel Figures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04" name="Google Shape;304;g2c1559a7e7e_0_6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5" name="Google Shape;305;g2c1559a7e7e_0_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838" y="1169325"/>
            <a:ext cx="4846320" cy="387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c1559a7e7e_0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838" y="1171138"/>
            <a:ext cx="4846320" cy="387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1559a7e7e_0_6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1559a7e7e_0_60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Activity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13" name="Google Shape;313;g2c1559a7e7e_0_60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10 minutes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for preparation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Pick 1 chart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(can be simple or complex)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What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type of a visual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is it? (amounts / distributions / relationships / combination / etc…)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What does this chart show and what other data could a similar chart show?</a:t>
            </a:r>
            <a:endParaRPr sz="2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314" name="Google Shape;314;g2c1559a7e7e_0_6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15" name="Google Shape;315;g2c1559a7e7e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1559a7e7e_0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00" y="4176000"/>
            <a:ext cx="1797625" cy="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1559a7e7e_0_290"/>
          <p:cNvSpPr/>
          <p:nvPr/>
        </p:nvSpPr>
        <p:spPr>
          <a:xfrm>
            <a:off x="1964429" y="1915069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Common Types of Visualizations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7" name="Google Shape;157;g2c1559a7e7e_0_290"/>
          <p:cNvSpPr/>
          <p:nvPr/>
        </p:nvSpPr>
        <p:spPr>
          <a:xfrm>
            <a:off x="1496675" y="1386875"/>
            <a:ext cx="41148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Importance of Visualization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58" name="Google Shape;158;g2c1559a7e7e_0_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9" name="Google Shape;159;g2c1559a7e7e_0_290"/>
          <p:cNvSpPr/>
          <p:nvPr/>
        </p:nvSpPr>
        <p:spPr>
          <a:xfrm>
            <a:off x="2432182" y="2443263"/>
            <a:ext cx="4114800" cy="4257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Activity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60" name="Google Shape;160;g2c1559a7e7e_0_290"/>
          <p:cNvSpPr/>
          <p:nvPr/>
        </p:nvSpPr>
        <p:spPr>
          <a:xfrm>
            <a:off x="2899936" y="2971456"/>
            <a:ext cx="4114800" cy="4257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Design Principles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61" name="Google Shape;161;g2c1559a7e7e_0_290"/>
          <p:cNvSpPr txBox="1"/>
          <p:nvPr/>
        </p:nvSpPr>
        <p:spPr>
          <a:xfrm>
            <a:off x="415125" y="246825"/>
            <a:ext cx="86061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Agenda</a:t>
            </a:r>
            <a:endParaRPr sz="14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" name="Google Shape;156;g2c1559a7e7e_0_290">
            <a:extLst>
              <a:ext uri="{FF2B5EF4-FFF2-40B4-BE49-F238E27FC236}">
                <a16:creationId xmlns:a16="http://schemas.microsoft.com/office/drawing/2014/main" id="{F51964BC-82A7-5DC0-B82A-4149F77921DC}"/>
              </a:ext>
            </a:extLst>
          </p:cNvPr>
          <p:cNvSpPr/>
          <p:nvPr/>
        </p:nvSpPr>
        <p:spPr>
          <a:xfrm>
            <a:off x="3397661" y="3499840"/>
            <a:ext cx="4114800" cy="4257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Activity?</a:t>
            </a:r>
            <a:endParaRPr sz="2000" b="0" i="0" u="none" strike="noStrike" cap="none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1559a7e7e_0_631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Design Principles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321" name="Google Shape;321;g2c1559a7e7e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c1559a7e7e_0_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c1559a7e7e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c1559a7e7e_0_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1559a7e7e_0_631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1559a7e7e_0_64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Design Principles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31" name="Google Shape;331;g2c1559a7e7e_0_6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2" name="Google Shape;332;g2c1559a7e7e_0_64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Principle of proportional ink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Meaningful colors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Correct use of encodings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Clear labels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33" name="Google Shape;333;g2c1559a7e7e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1559a7e7e_0_647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Principle of Proportional Ink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39" name="Google Shape;339;g2c1559a7e7e_0_6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0" name="Google Shape;340;g2c1559a7e7e_0_647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The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sizes of shaded areas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in a visualization need to be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proportional to the data values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they represent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41" name="Google Shape;341;g2c1559a7e7e_0_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9275"/>
            <a:ext cx="4041475" cy="3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c1559a7e7e_0_647"/>
          <p:cNvPicPr preferRelativeResize="0"/>
          <p:nvPr/>
        </p:nvPicPr>
        <p:blipFill rotWithShape="1">
          <a:blip r:embed="rId3">
            <a:alphaModFix/>
          </a:blip>
          <a:srcRect b="39437"/>
          <a:stretch/>
        </p:blipFill>
        <p:spPr>
          <a:xfrm>
            <a:off x="4572000" y="1169275"/>
            <a:ext cx="4041475" cy="22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1559a7e7e_0_66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Principle of Proportional Ink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48" name="Google Shape;348;g2c1559a7e7e_0_6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49" name="Google Shape;349;g2c1559a7e7e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25" y="1443950"/>
            <a:ext cx="4385575" cy="2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1559a7e7e_0_6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9875" y="1550325"/>
            <a:ext cx="4039324" cy="249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1559a7e7e_0_67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56" name="Google Shape;356;g2c1559a7e7e_0_6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57" name="Google Shape;357;g2c1559a7e7e_0_672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discrete items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or groups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without an intrinsic order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58" name="Google Shape;358;g2c1559a7e7e_0_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750" y="1169275"/>
            <a:ext cx="3165261" cy="379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c1559a7e7e_0_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850" y="1169325"/>
            <a:ext cx="4643093" cy="34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c1559a7e7e_0_68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65" name="Google Shape;365;g2c1559a7e7e_0_6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66" name="Google Shape;366;g2c1559a7e7e_0_684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data values on a sequential scale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(monochrome)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c1559a7e7e_0_6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774" y="1169275"/>
            <a:ext cx="4645152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1559a7e7e_0_693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73" name="Google Shape;373;g2c1559a7e7e_0_6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74" name="Google Shape;374;g2c1559a7e7e_0_693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represent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data values on a sequential scale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(divergent)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1559a7e7e_0_71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80" name="Google Shape;380;g2c1559a7e7e_0_7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81" name="Google Shape;381;g2c1559a7e7e_0_710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Colours can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highlight a group 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of particular interest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82" name="Google Shape;382;g2c1559a7e7e_0_7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294" y="1688325"/>
            <a:ext cx="4353805" cy="2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1559a7e7e_0_70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Meaningful Colours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88" name="Google Shape;388;g2c1559a7e7e_0_7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89" name="Google Shape;389;g2c1559a7e7e_0_702"/>
          <p:cNvSpPr txBox="1"/>
          <p:nvPr/>
        </p:nvSpPr>
        <p:spPr>
          <a:xfrm>
            <a:off x="415125" y="1169275"/>
            <a:ext cx="40416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Don’t have too many / non-diverging colours!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390" name="Google Shape;390;g2c1559a7e7e_0_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075" y="1169275"/>
            <a:ext cx="4645152" cy="34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c1559a7e7e_0_7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9725" y="1169326"/>
            <a:ext cx="3023600" cy="373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c1559a7e7e_0_7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675" y="1423100"/>
            <a:ext cx="4379549" cy="27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1559a7e7e_0_721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398" name="Google Shape;398;g2c1559a7e7e_0_7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99" name="Google Shape;399;g2c1559a7e7e_0_721"/>
          <p:cNvSpPr txBox="1"/>
          <p:nvPr/>
        </p:nvSpPr>
        <p:spPr>
          <a:xfrm>
            <a:off x="415125" y="1169275"/>
            <a:ext cx="37287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Pick the right encoding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for your purpose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00" name="Google Shape;400;g2c1559a7e7e_0_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3500" y="1169325"/>
            <a:ext cx="4634125" cy="37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1559a7e7e_0_345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167" name="Google Shape;167;g2c1559a7e7e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1559a7e7e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1559a7e7e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1559a7e7e_0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c1559a7e7e_0_345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1559a7e7e_0_73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06" name="Google Shape;406;g2c1559a7e7e_0_7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07" name="Google Shape;407;g2c1559a7e7e_0_7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75" y="1236125"/>
            <a:ext cx="4754880" cy="29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c1559a7e7e_0_734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Use colors / marker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shapes effectively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09" name="Google Shape;409;g2c1559a7e7e_0_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75" y="1232750"/>
            <a:ext cx="4754880" cy="293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1559a7e7e_0_745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Correct Use of Encodings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15" name="Google Shape;415;g2c1559a7e7e_0_7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16" name="Google Shape;416;g2c1559a7e7e_0_745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Use colors / marker shapes effectively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17" name="Google Shape;417;g2c1559a7e7e_0_7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5757" y="1169275"/>
            <a:ext cx="4746692" cy="2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c1559a7e7e_0_7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5750" y="1169325"/>
            <a:ext cx="4746701" cy="29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1559a7e7e_0_756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Clear Labels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24" name="Google Shape;424;g2c1559a7e7e_0_7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25" name="Google Shape;425;g2c1559a7e7e_0_756"/>
          <p:cNvSpPr txBox="1"/>
          <p:nvPr/>
        </p:nvSpPr>
        <p:spPr>
          <a:xfrm>
            <a:off x="415125" y="116932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Label axis, create a header / subheader, provide sources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26" name="Google Shape;426;g2c1559a7e7e_0_7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25" y="1169325"/>
            <a:ext cx="4978574" cy="348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c1559a7e7e_0_7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25" y="940675"/>
            <a:ext cx="4978574" cy="41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1559a7e7e_0_766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Clear Labels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33" name="Google Shape;433;g2c1559a7e7e_0_7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34" name="Google Shape;434;g2c1559a7e7e_0_766"/>
          <p:cNvSpPr txBox="1"/>
          <p:nvPr/>
        </p:nvSpPr>
        <p:spPr>
          <a:xfrm>
            <a:off x="415125" y="1169275"/>
            <a:ext cx="33024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Label axis, create a header / subheader, provide sources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35" name="Google Shape;435;g2c1559a7e7e_0_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525" y="1169275"/>
            <a:ext cx="4918801" cy="30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c1559a7e7e_0_7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525" y="1169325"/>
            <a:ext cx="4918801" cy="30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1559a7e7e_0_784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Interesting Sources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442" name="Google Shape;442;g2c1559a7e7e_0_7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3" name="Google Shape;443;g2c1559a7e7e_0_784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Directory of Visualizations</a:t>
            </a:r>
            <a:endParaRPr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Fundamentals of Data Visualization</a:t>
            </a:r>
            <a:endParaRPr sz="2000"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Helvetica Neue"/>
              <a:buChar char="●"/>
            </a:pPr>
            <a:r>
              <a:rPr lang="en" sz="2000" b="1" u="sng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for what plots to use based on the data format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pic>
        <p:nvPicPr>
          <p:cNvPr id="444" name="Google Shape;444;g2c1559a7e7e_0_7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1559a7e7e_0_408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77" name="Google Shape;177;g2c1559a7e7e_0_408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Humans have evolved with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excellent vision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Size and proportion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Space and spatial relationships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Colour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○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Approximate quantity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Humans have not evolved to read </a:t>
            </a: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numbers or tables</a:t>
            </a:r>
            <a:endParaRPr sz="2000" b="1" dirty="0">
              <a:solidFill>
                <a:srgbClr val="D4515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In scientific publications and presentations, many people </a:t>
            </a: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only look at figures</a:t>
            </a:r>
            <a:endParaRPr sz="2000" b="1" dirty="0">
              <a:solidFill>
                <a:srgbClr val="16A4D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78" name="Google Shape;178;g2c1559a7e7e_0_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79" name="Google Shape;179;g2c1559a7e7e_0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559a7e7e_0_462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Importance of Visualization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85" name="Google Shape;185;g2c1559a7e7e_0_4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6" name="Google Shape;186;g2c1559a7e7e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c1559a7e7e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50" y="1169325"/>
            <a:ext cx="3945476" cy="30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1559a7e7e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42" y="1169325"/>
            <a:ext cx="1236007" cy="38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1559a7e7e_0_470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194" name="Google Shape;194;g2c1559a7e7e_0_4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5" name="Google Shape;195;g2c1559a7e7e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1559a7e7e_0_470"/>
          <p:cNvSpPr txBox="1"/>
          <p:nvPr/>
        </p:nvSpPr>
        <p:spPr>
          <a:xfrm>
            <a:off x="415125" y="1169275"/>
            <a:ext cx="67443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Wrong: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problems related to mathematics; it is objectively incorrect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16A4D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Bad: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problems related to perception; it may be unclear, confusing, overly complicated, or deceiving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Helvetica Neue"/>
              <a:buChar char="●"/>
            </a:pPr>
            <a:r>
              <a:rPr lang="en" sz="2000" b="1" dirty="0">
                <a:solidFill>
                  <a:srgbClr val="D4515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Ugly:</a:t>
            </a:r>
            <a:r>
              <a:rPr lang="en" sz="20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A figure that has aesthetic problems but otherwise is clear and informative</a:t>
            </a:r>
            <a:endParaRPr sz="2000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1559a7e7e_0_479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02" name="Google Shape;202;g2c1559a7e7e_0_4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3" name="Google Shape;203;g2c1559a7e7e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c1559a7e7e_0_479"/>
          <p:cNvPicPr preferRelativeResize="0"/>
          <p:nvPr/>
        </p:nvPicPr>
        <p:blipFill rotWithShape="1">
          <a:blip r:embed="rId4">
            <a:alphaModFix/>
          </a:blip>
          <a:srcRect r="50019" b="48057"/>
          <a:stretch/>
        </p:blipFill>
        <p:spPr>
          <a:xfrm>
            <a:off x="2024688" y="11693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1559a7e7e_0_479"/>
          <p:cNvPicPr preferRelativeResize="0"/>
          <p:nvPr/>
        </p:nvPicPr>
        <p:blipFill rotWithShape="1">
          <a:blip r:embed="rId4">
            <a:alphaModFix/>
          </a:blip>
          <a:srcRect l="50019" b="48057"/>
          <a:stretch/>
        </p:blipFill>
        <p:spPr>
          <a:xfrm>
            <a:off x="4573042" y="11693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1559a7e7e_0_479"/>
          <p:cNvPicPr preferRelativeResize="0"/>
          <p:nvPr/>
        </p:nvPicPr>
        <p:blipFill rotWithShape="1">
          <a:blip r:embed="rId4">
            <a:alphaModFix/>
          </a:blip>
          <a:srcRect t="48057" r="50019"/>
          <a:stretch/>
        </p:blipFill>
        <p:spPr>
          <a:xfrm>
            <a:off x="2024688" y="3005625"/>
            <a:ext cx="2546274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1559a7e7e_0_479"/>
          <p:cNvPicPr preferRelativeResize="0"/>
          <p:nvPr/>
        </p:nvPicPr>
        <p:blipFill rotWithShape="1">
          <a:blip r:embed="rId4">
            <a:alphaModFix/>
          </a:blip>
          <a:srcRect l="50019" t="48057"/>
          <a:stretch/>
        </p:blipFill>
        <p:spPr>
          <a:xfrm>
            <a:off x="4573042" y="3005625"/>
            <a:ext cx="2546274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1559a7e7e_0_491"/>
          <p:cNvSpPr txBox="1"/>
          <p:nvPr/>
        </p:nvSpPr>
        <p:spPr>
          <a:xfrm>
            <a:off x="415125" y="246825"/>
            <a:ext cx="8606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What Can Go Wrong?</a:t>
            </a:r>
            <a:endParaRPr sz="4000" b="1" dirty="0">
              <a:solidFill>
                <a:srgbClr val="4040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sp>
        <p:nvSpPr>
          <p:cNvPr id="213" name="Google Shape;213;g2c1559a7e7e_0_4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4" name="Google Shape;214;g2c1559a7e7e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c1559a7e7e_0_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4675" y="11693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1559a7e7e_0_502"/>
          <p:cNvSpPr txBox="1">
            <a:spLocks noGrp="1"/>
          </p:cNvSpPr>
          <p:nvPr>
            <p:ph type="ctrTitle"/>
          </p:nvPr>
        </p:nvSpPr>
        <p:spPr>
          <a:xfrm>
            <a:off x="469150" y="506150"/>
            <a:ext cx="399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" sz="40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roxima Nova"/>
              </a:rPr>
              <a:t>Common Types of Visualizations</a:t>
            </a:r>
            <a:endParaRPr sz="40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roxima Nova"/>
            </a:endParaRPr>
          </a:p>
        </p:txBody>
      </p:sp>
      <p:pic>
        <p:nvPicPr>
          <p:cNvPr id="221" name="Google Shape;221;g2c1559a7e7e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c1559a7e7e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c1559a7e7e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1559a7e7e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c1559a7e7e_0_502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507</Words>
  <Application>Microsoft Office PowerPoint</Application>
  <PresentationFormat>On-screen Show (16:9)</PresentationFormat>
  <Paragraphs>125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Tahoma</vt:lpstr>
      <vt:lpstr>Helvetica Neue</vt:lpstr>
      <vt:lpstr>Arial</vt:lpstr>
      <vt:lpstr>Simple Light</vt:lpstr>
      <vt:lpstr>Simple Light</vt:lpstr>
      <vt:lpstr>Visualization Basics</vt:lpstr>
      <vt:lpstr>PowerPoint Presentation</vt:lpstr>
      <vt:lpstr>Importance of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Types of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Mitchell</cp:lastModifiedBy>
  <cp:revision>3</cp:revision>
  <dcterms:modified xsi:type="dcterms:W3CDTF">2024-11-12T19:40:55Z</dcterms:modified>
</cp:coreProperties>
</file>